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Energy Management &amp; Audit </a:t>
            </a:r>
            <a:endParaRPr lang="en-US" dirty="0"/>
          </a:p>
        </p:txBody>
      </p:sp>
      <p:sp>
        <p:nvSpPr>
          <p:cNvPr id="3" name="Subtitle 2"/>
          <p:cNvSpPr>
            <a:spLocks noGrp="1"/>
          </p:cNvSpPr>
          <p:nvPr>
            <p:ph type="subTitle" idx="1"/>
          </p:nvPr>
        </p:nvSpPr>
        <p:spPr/>
        <p:txBody>
          <a:bodyPr/>
          <a:lstStyle/>
          <a:p>
            <a:r>
              <a:rPr lang="en-US" smtClean="0"/>
              <a:t>Lecture 1</a:t>
            </a:r>
            <a:endParaRPr lang="en-US" dirty="0" smtClean="0"/>
          </a:p>
          <a:p>
            <a:r>
              <a:rPr lang="en-US" dirty="0" smtClean="0"/>
              <a:t>By</a:t>
            </a:r>
          </a:p>
          <a:p>
            <a:r>
              <a:rPr lang="en-US" dirty="0" smtClean="0"/>
              <a:t>Dr. </a:t>
            </a:r>
            <a:r>
              <a:rPr lang="en-US" dirty="0" err="1" smtClean="0"/>
              <a:t>Sayyad</a:t>
            </a:r>
            <a:r>
              <a:rPr lang="en-US" dirty="0" smtClean="0"/>
              <a:t> </a:t>
            </a:r>
            <a:r>
              <a:rPr lang="en-US" dirty="0" err="1" smtClean="0"/>
              <a:t>Naimuddin</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Gas</a:t>
            </a:r>
          </a:p>
          <a:p>
            <a:pPr>
              <a:buNone/>
            </a:pPr>
            <a:r>
              <a:rPr lang="en-US" dirty="0" smtClean="0"/>
              <a:t>   The global proven gas reserve was estimated to be 176 trillion cubic </a:t>
            </a:r>
            <a:r>
              <a:rPr lang="en-US" dirty="0" err="1" smtClean="0"/>
              <a:t>metres</a:t>
            </a:r>
            <a:r>
              <a:rPr lang="en-US" dirty="0" smtClean="0"/>
              <a:t> by the end of 2003. The Russian Federation had the largest share of the reserve with almost 27%.</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Global Primary Energy Consumption</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762000" y="1219200"/>
            <a:ext cx="7543800" cy="52578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The global primary energy consumption at the end of 2003 was equivalent to 9741 million </a:t>
            </a:r>
            <a:r>
              <a:rPr lang="en-US" dirty="0" err="1" smtClean="0"/>
              <a:t>tonnes</a:t>
            </a:r>
            <a:r>
              <a:rPr lang="en-US" dirty="0" smtClean="0"/>
              <a:t> of oil equivalent (</a:t>
            </a:r>
            <a:r>
              <a:rPr lang="en-US" dirty="0" err="1" smtClean="0"/>
              <a:t>Mtoe</a:t>
            </a:r>
            <a:r>
              <a:rPr lang="en-US" dirty="0" smtClean="0"/>
              <a:t>). </a:t>
            </a:r>
          </a:p>
          <a:p>
            <a:pPr>
              <a:buNone/>
            </a:pPr>
            <a:r>
              <a:rPr lang="en-US" dirty="0" smtClean="0"/>
              <a:t>  The Figure 1.3 shows in what proportions the </a:t>
            </a:r>
            <a:r>
              <a:rPr lang="en-US" smtClean="0"/>
              <a:t>sources mentioned above </a:t>
            </a:r>
            <a:r>
              <a:rPr lang="en-US" dirty="0" smtClean="0"/>
              <a:t>contributed to this global figure.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ENERGY SCENARIO</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1.1 Introduction</a:t>
            </a:r>
          </a:p>
          <a:p>
            <a:pPr>
              <a:buNone/>
            </a:pPr>
            <a:r>
              <a:rPr lang="en-US" dirty="0" smtClean="0"/>
              <a:t>     Energy is one of the major inputs for the economic development of any country. In the case of the developing countries, the energy sector assumes a critical importance in view of the ever increasing energy needs requiring huge investments to meet them. Energy can be classified into several types based on the following criteria:</a:t>
            </a:r>
          </a:p>
          <a:p>
            <a:r>
              <a:rPr lang="en-US" dirty="0" smtClean="0"/>
              <a:t>• Primary and Secondary energy</a:t>
            </a:r>
          </a:p>
          <a:p>
            <a:r>
              <a:rPr lang="fr-FR" dirty="0" smtClean="0"/>
              <a:t>• Commercial and Non commercial </a:t>
            </a:r>
            <a:r>
              <a:rPr lang="fr-FR" dirty="0" err="1" smtClean="0"/>
              <a:t>energy</a:t>
            </a:r>
            <a:endParaRPr lang="fr-FR" dirty="0" smtClean="0"/>
          </a:p>
          <a:p>
            <a:r>
              <a:rPr lang="en-US" dirty="0" smtClean="0"/>
              <a:t>• Renewable and Non-Renewable energy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1.2 Primary and Secondary Energy</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838200" y="1295400"/>
            <a:ext cx="7315199" cy="5562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1.3 Commercial Energy and Non Commercial Energy</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Commercial Energy</a:t>
            </a:r>
          </a:p>
          <a:p>
            <a:pPr>
              <a:buNone/>
            </a:pPr>
            <a:r>
              <a:rPr lang="en-US" dirty="0" smtClean="0"/>
              <a:t>  The energy sources that are available in the market for a definite price are known as commercial energy. By far the most important forms of commercial energy are electricity, coal and refined petroleum products. Commercial energy forms the basis of industrial, agricultural, transport and commercial development in the modern world. In the industrialized countries, commercialized fuels are predominant source not only for economic production, but also for many household tasks of general population.</a:t>
            </a:r>
          </a:p>
          <a:p>
            <a:r>
              <a:rPr lang="en-US" dirty="0" smtClean="0"/>
              <a:t>Examples: Electricity, lignite, coal, oil, natural gas etc.</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Non-Commercial Energy</a:t>
            </a:r>
          </a:p>
          <a:p>
            <a:pPr>
              <a:buNone/>
            </a:pPr>
            <a:r>
              <a:rPr lang="en-US" dirty="0" smtClean="0"/>
              <a:t>     The energy sources that are not available in the commercial market for a price are classified as  non-commercial energy. Non-commercial energy sources include fuels such as firewood, cattle dung and agricultural wastes, which are traditionally gathered, and not bought at a price used  especially in rural households. These are also called traditional fuels. Non-commercial energy  is often ignored in energy accounting.</a:t>
            </a:r>
          </a:p>
          <a:p>
            <a:r>
              <a:rPr lang="en-US" dirty="0" smtClean="0"/>
              <a:t>Example: Firewood, agro waste in rural areas; solar energy for water heating, electricity  generation, for drying grain, fish and fruits; animal power for transport, threshing, lifting water for irrigation, crushing sugarcane; wind energy for lifting water and electricity generation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1.4 Renewable and Non-Renewable Energy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Renewable energy is energy obtained from sources that are essentially inexhaustible. Examples of renewable resources include wind power, solar power, geothermal energy, tidal power and hydroelectric power (See Figure 1.2). The most important feature of renewable energy is that it can be harnessed without the release of harmful pollutants.</a:t>
            </a:r>
          </a:p>
          <a:p>
            <a:r>
              <a:rPr lang="en-US" dirty="0" smtClean="0"/>
              <a:t>Non-renewable energy is the conventional fossil fuels such as coal, oil and gas, which are likely to deplete with time.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228600" y="381000"/>
            <a:ext cx="8610599" cy="61722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1.5 Global Primary Energy Reserves</a:t>
            </a:r>
            <a:endParaRPr lang="en-US" dirty="0"/>
          </a:p>
        </p:txBody>
      </p:sp>
      <p:sp>
        <p:nvSpPr>
          <p:cNvPr id="3" name="Content Placeholder 2"/>
          <p:cNvSpPr>
            <a:spLocks noGrp="1"/>
          </p:cNvSpPr>
          <p:nvPr>
            <p:ph idx="1"/>
          </p:nvPr>
        </p:nvSpPr>
        <p:spPr/>
        <p:txBody>
          <a:bodyPr/>
          <a:lstStyle/>
          <a:p>
            <a:r>
              <a:rPr lang="en-US" b="1" dirty="0" smtClean="0"/>
              <a:t>Coal </a:t>
            </a:r>
          </a:p>
          <a:p>
            <a:pPr>
              <a:buNone/>
            </a:pPr>
            <a:r>
              <a:rPr lang="en-US" dirty="0" smtClean="0"/>
              <a:t>   The proven global coal reserve was estimated to be 9,84,453 million </a:t>
            </a:r>
            <a:r>
              <a:rPr lang="en-US" dirty="0" err="1" smtClean="0"/>
              <a:t>tonnes</a:t>
            </a:r>
            <a:r>
              <a:rPr lang="en-US" dirty="0" smtClean="0"/>
              <a:t> by end of 2003. The USA had the largest share of the global reserve (25.4%) followed by Russia (15.9%), China (11.6%). India was 4th in the list with 8.6%.</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Oil</a:t>
            </a:r>
          </a:p>
          <a:p>
            <a:pPr>
              <a:buNone/>
            </a:pPr>
            <a:r>
              <a:rPr lang="en-US" dirty="0" smtClean="0"/>
              <a:t>The global proven oil reserve was estimated to be 1147 billion barrels by the end of 2003. Saudi Arabia had the largest share of the reserve with almost 23%. (One barrel of oil is approximately 160 </a:t>
            </a:r>
            <a:r>
              <a:rPr lang="en-US" dirty="0" err="1" smtClean="0"/>
              <a:t>litres</a:t>
            </a:r>
            <a:r>
              <a:rPr lang="en-US" dirty="0" smtClean="0"/>
              <a:t>)</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585</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Energy Management &amp; Audit </vt:lpstr>
      <vt:lpstr>ENERGY SCENARIO</vt:lpstr>
      <vt:lpstr>1.2 Primary and Secondary Energy</vt:lpstr>
      <vt:lpstr>1.3 Commercial Energy and Non Commercial Energy</vt:lpstr>
      <vt:lpstr>Slide 5</vt:lpstr>
      <vt:lpstr>1.4 Renewable and Non-Renewable Energy</vt:lpstr>
      <vt:lpstr>Slide 7</vt:lpstr>
      <vt:lpstr>1.5 Global Primary Energy Reserves</vt:lpstr>
      <vt:lpstr>Slide 9</vt:lpstr>
      <vt:lpstr>Slide 10</vt:lpstr>
      <vt:lpstr>Global Primary Energy Consumption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Management &amp; audit</dc:title>
  <dc:creator>Dr.Syed Naimuddin</dc:creator>
  <cp:lastModifiedBy>ADMIN</cp:lastModifiedBy>
  <cp:revision>4</cp:revision>
  <dcterms:created xsi:type="dcterms:W3CDTF">2006-08-16T00:00:00Z</dcterms:created>
  <dcterms:modified xsi:type="dcterms:W3CDTF">2018-07-24T10:10:15Z</dcterms:modified>
</cp:coreProperties>
</file>